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12192000"/>
  <p:notesSz cx="7772400" cy="10058400"/>
  <p:embeddedFontLst>
    <p:embeddedFont>
      <p:font typeface="Merriweather Black"/>
      <p:bold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1" roundtripDataSignature="AMtx7mhL3h9BYNHsZyDQSIEsPydpFnKBx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MerriweatherBlack-boldItalic.fntdata"/><Relationship Id="rId11" Type="http://schemas.openxmlformats.org/officeDocument/2006/relationships/slide" Target="slides/slide6.xml"/><Relationship Id="rId10" Type="http://schemas.openxmlformats.org/officeDocument/2006/relationships/slide" Target="slides/slide5.xml"/><Relationship Id="rId21"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erriweatherBlack-bold.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0254cfbb2_0_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0254cfbb2_0_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80254cfbb2_0_1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0254cfbb2_0_1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80254cfbb2_0_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0254cfbb2_0_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76285266e_0_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76285266e_0_1: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771ae73a1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771ae73a1_0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80254cfbb2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0254cfbb2_0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1" name="Shape 11"/>
        <p:cNvGrpSpPr/>
        <p:nvPr/>
      </p:nvGrpSpPr>
      <p:grpSpPr>
        <a:xfrm>
          <a:off x="0" y="0"/>
          <a:ext cx="0" cy="0"/>
          <a:chOff x="0" y="0"/>
          <a:chExt cx="0" cy="0"/>
        </a:xfrm>
      </p:grpSpPr>
      <p:sp>
        <p:nvSpPr>
          <p:cNvPr id="12" name="Google Shape;12;p10"/>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0"/>
          <p:cNvSpPr txBox="1"/>
          <p:nvPr>
            <p:ph idx="1" type="subTitle"/>
          </p:nvPr>
        </p:nvSpPr>
        <p:spPr>
          <a:xfrm>
            <a:off x="838080" y="1825560"/>
            <a:ext cx="10515240" cy="4350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41" name="Shape 41"/>
        <p:cNvGrpSpPr/>
        <p:nvPr/>
      </p:nvGrpSpPr>
      <p:grpSpPr>
        <a:xfrm>
          <a:off x="0" y="0"/>
          <a:ext cx="0" cy="0"/>
          <a:chOff x="0" y="0"/>
          <a:chExt cx="0" cy="0"/>
        </a:xfrm>
      </p:grpSpPr>
      <p:sp>
        <p:nvSpPr>
          <p:cNvPr id="42" name="Google Shape;42;p21"/>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1"/>
          <p:cNvSpPr txBox="1"/>
          <p:nvPr>
            <p:ph idx="1" type="body"/>
          </p:nvPr>
        </p:nvSpPr>
        <p:spPr>
          <a:xfrm>
            <a:off x="838080" y="182556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21"/>
          <p:cNvSpPr txBox="1"/>
          <p:nvPr>
            <p:ph idx="2"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45" name="Shape 45"/>
        <p:cNvGrpSpPr/>
        <p:nvPr/>
      </p:nvGrpSpPr>
      <p:grpSpPr>
        <a:xfrm>
          <a:off x="0" y="0"/>
          <a:ext cx="0" cy="0"/>
          <a:chOff x="0" y="0"/>
          <a:chExt cx="0" cy="0"/>
        </a:xfrm>
      </p:grpSpPr>
      <p:sp>
        <p:nvSpPr>
          <p:cNvPr id="46" name="Google Shape;46;p22"/>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2"/>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22"/>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22"/>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22"/>
          <p:cNvSpPr txBox="1"/>
          <p:nvPr>
            <p:ph idx="4"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51" name="Shape 51"/>
        <p:cNvGrpSpPr/>
        <p:nvPr/>
      </p:nvGrpSpPr>
      <p:grpSpPr>
        <a:xfrm>
          <a:off x="0" y="0"/>
          <a:ext cx="0" cy="0"/>
          <a:chOff x="0" y="0"/>
          <a:chExt cx="0" cy="0"/>
        </a:xfrm>
      </p:grpSpPr>
      <p:sp>
        <p:nvSpPr>
          <p:cNvPr id="52" name="Google Shape;52;p2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3"/>
          <p:cNvSpPr txBox="1"/>
          <p:nvPr>
            <p:ph idx="1" type="body"/>
          </p:nvPr>
        </p:nvSpPr>
        <p:spPr>
          <a:xfrm>
            <a:off x="83808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23"/>
          <p:cNvSpPr txBox="1"/>
          <p:nvPr>
            <p:ph idx="2" type="body"/>
          </p:nvPr>
        </p:nvSpPr>
        <p:spPr>
          <a:xfrm>
            <a:off x="439344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23"/>
          <p:cNvSpPr txBox="1"/>
          <p:nvPr>
            <p:ph idx="3" type="body"/>
          </p:nvPr>
        </p:nvSpPr>
        <p:spPr>
          <a:xfrm>
            <a:off x="794916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23"/>
          <p:cNvSpPr txBox="1"/>
          <p:nvPr>
            <p:ph idx="4" type="body"/>
          </p:nvPr>
        </p:nvSpPr>
        <p:spPr>
          <a:xfrm>
            <a:off x="83808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23"/>
          <p:cNvSpPr txBox="1"/>
          <p:nvPr>
            <p:ph idx="5" type="body"/>
          </p:nvPr>
        </p:nvSpPr>
        <p:spPr>
          <a:xfrm>
            <a:off x="439344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23"/>
          <p:cNvSpPr txBox="1"/>
          <p:nvPr>
            <p:ph idx="6" type="body"/>
          </p:nvPr>
        </p:nvSpPr>
        <p:spPr>
          <a:xfrm>
            <a:off x="794916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65" name="Shape 6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66" name="Shape 66"/>
        <p:cNvGrpSpPr/>
        <p:nvPr/>
      </p:nvGrpSpPr>
      <p:grpSpPr>
        <a:xfrm>
          <a:off x="0" y="0"/>
          <a:ext cx="0" cy="0"/>
          <a:chOff x="0" y="0"/>
          <a:chExt cx="0" cy="0"/>
        </a:xfrm>
      </p:grpSpPr>
      <p:sp>
        <p:nvSpPr>
          <p:cNvPr id="67" name="Google Shape;67;p2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4"/>
          <p:cNvSpPr txBox="1"/>
          <p:nvPr>
            <p:ph idx="1" type="subTitle"/>
          </p:nvPr>
        </p:nvSpPr>
        <p:spPr>
          <a:xfrm>
            <a:off x="838080" y="1825560"/>
            <a:ext cx="10515240" cy="4350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69" name="Shape 69"/>
        <p:cNvGrpSpPr/>
        <p:nvPr/>
      </p:nvGrpSpPr>
      <p:grpSpPr>
        <a:xfrm>
          <a:off x="0" y="0"/>
          <a:ext cx="0" cy="0"/>
          <a:chOff x="0" y="0"/>
          <a:chExt cx="0" cy="0"/>
        </a:xfrm>
      </p:grpSpPr>
      <p:sp>
        <p:nvSpPr>
          <p:cNvPr id="70" name="Google Shape;70;p2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5"/>
          <p:cNvSpPr txBox="1"/>
          <p:nvPr>
            <p:ph idx="1" type="body"/>
          </p:nvPr>
        </p:nvSpPr>
        <p:spPr>
          <a:xfrm>
            <a:off x="838080" y="1825560"/>
            <a:ext cx="1051524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72" name="Shape 72"/>
        <p:cNvGrpSpPr/>
        <p:nvPr/>
      </p:nvGrpSpPr>
      <p:grpSpPr>
        <a:xfrm>
          <a:off x="0" y="0"/>
          <a:ext cx="0" cy="0"/>
          <a:chOff x="0" y="0"/>
          <a:chExt cx="0" cy="0"/>
        </a:xfrm>
      </p:grpSpPr>
      <p:sp>
        <p:nvSpPr>
          <p:cNvPr id="73" name="Google Shape;73;p26"/>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6"/>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5" name="Google Shape;75;p26"/>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6" name="Shape 76"/>
        <p:cNvGrpSpPr/>
        <p:nvPr/>
      </p:nvGrpSpPr>
      <p:grpSpPr>
        <a:xfrm>
          <a:off x="0" y="0"/>
          <a:ext cx="0" cy="0"/>
          <a:chOff x="0" y="0"/>
          <a:chExt cx="0" cy="0"/>
        </a:xfrm>
      </p:grpSpPr>
      <p:sp>
        <p:nvSpPr>
          <p:cNvPr id="77" name="Google Shape;77;p27"/>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78" name="Shape 78"/>
        <p:cNvGrpSpPr/>
        <p:nvPr/>
      </p:nvGrpSpPr>
      <p:grpSpPr>
        <a:xfrm>
          <a:off x="0" y="0"/>
          <a:ext cx="0" cy="0"/>
          <a:chOff x="0" y="0"/>
          <a:chExt cx="0" cy="0"/>
        </a:xfrm>
      </p:grpSpPr>
      <p:sp>
        <p:nvSpPr>
          <p:cNvPr id="79" name="Google Shape;79;p28"/>
          <p:cNvSpPr txBox="1"/>
          <p:nvPr>
            <p:ph idx="1" type="subTitle"/>
          </p:nvPr>
        </p:nvSpPr>
        <p:spPr>
          <a:xfrm>
            <a:off x="838080" y="365040"/>
            <a:ext cx="10515240" cy="61441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80" name="Shape 80"/>
        <p:cNvGrpSpPr/>
        <p:nvPr/>
      </p:nvGrpSpPr>
      <p:grpSpPr>
        <a:xfrm>
          <a:off x="0" y="0"/>
          <a:ext cx="0" cy="0"/>
          <a:chOff x="0" y="0"/>
          <a:chExt cx="0" cy="0"/>
        </a:xfrm>
      </p:grpSpPr>
      <p:sp>
        <p:nvSpPr>
          <p:cNvPr id="81" name="Google Shape;81;p29"/>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9"/>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 name="Google Shape;83;p29"/>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4" name="Google Shape;84;p29"/>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4"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85" name="Shape 85"/>
        <p:cNvGrpSpPr/>
        <p:nvPr/>
      </p:nvGrpSpPr>
      <p:grpSpPr>
        <a:xfrm>
          <a:off x="0" y="0"/>
          <a:ext cx="0" cy="0"/>
          <a:chOff x="0" y="0"/>
          <a:chExt cx="0" cy="0"/>
        </a:xfrm>
      </p:grpSpPr>
      <p:sp>
        <p:nvSpPr>
          <p:cNvPr id="86" name="Google Shape;86;p30"/>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0"/>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 name="Google Shape;88;p30"/>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9" name="Google Shape;89;p30"/>
          <p:cNvSpPr txBox="1"/>
          <p:nvPr>
            <p:ph idx="3"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90" name="Shape 90"/>
        <p:cNvGrpSpPr/>
        <p:nvPr/>
      </p:nvGrpSpPr>
      <p:grpSpPr>
        <a:xfrm>
          <a:off x="0" y="0"/>
          <a:ext cx="0" cy="0"/>
          <a:chOff x="0" y="0"/>
          <a:chExt cx="0" cy="0"/>
        </a:xfrm>
      </p:grpSpPr>
      <p:sp>
        <p:nvSpPr>
          <p:cNvPr id="91" name="Google Shape;91;p31"/>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1"/>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 name="Google Shape;93;p31"/>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 name="Google Shape;94;p31"/>
          <p:cNvSpPr txBox="1"/>
          <p:nvPr>
            <p:ph idx="3"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95" name="Shape 95"/>
        <p:cNvGrpSpPr/>
        <p:nvPr/>
      </p:nvGrpSpPr>
      <p:grpSpPr>
        <a:xfrm>
          <a:off x="0" y="0"/>
          <a:ext cx="0" cy="0"/>
          <a:chOff x="0" y="0"/>
          <a:chExt cx="0" cy="0"/>
        </a:xfrm>
      </p:grpSpPr>
      <p:sp>
        <p:nvSpPr>
          <p:cNvPr id="96" name="Google Shape;96;p32"/>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32"/>
          <p:cNvSpPr txBox="1"/>
          <p:nvPr>
            <p:ph idx="1" type="body"/>
          </p:nvPr>
        </p:nvSpPr>
        <p:spPr>
          <a:xfrm>
            <a:off x="838080" y="182556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32"/>
          <p:cNvSpPr txBox="1"/>
          <p:nvPr>
            <p:ph idx="2"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99" name="Shape 99"/>
        <p:cNvGrpSpPr/>
        <p:nvPr/>
      </p:nvGrpSpPr>
      <p:grpSpPr>
        <a:xfrm>
          <a:off x="0" y="0"/>
          <a:ext cx="0" cy="0"/>
          <a:chOff x="0" y="0"/>
          <a:chExt cx="0" cy="0"/>
        </a:xfrm>
      </p:grpSpPr>
      <p:sp>
        <p:nvSpPr>
          <p:cNvPr id="100" name="Google Shape;100;p3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3"/>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33"/>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 name="Google Shape;103;p33"/>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 name="Google Shape;104;p33"/>
          <p:cNvSpPr txBox="1"/>
          <p:nvPr>
            <p:ph idx="4"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05" name="Shape 105"/>
        <p:cNvGrpSpPr/>
        <p:nvPr/>
      </p:nvGrpSpPr>
      <p:grpSpPr>
        <a:xfrm>
          <a:off x="0" y="0"/>
          <a:ext cx="0" cy="0"/>
          <a:chOff x="0" y="0"/>
          <a:chExt cx="0" cy="0"/>
        </a:xfrm>
      </p:grpSpPr>
      <p:sp>
        <p:nvSpPr>
          <p:cNvPr id="106" name="Google Shape;106;p3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34"/>
          <p:cNvSpPr txBox="1"/>
          <p:nvPr>
            <p:ph idx="1" type="body"/>
          </p:nvPr>
        </p:nvSpPr>
        <p:spPr>
          <a:xfrm>
            <a:off x="83808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34"/>
          <p:cNvSpPr txBox="1"/>
          <p:nvPr>
            <p:ph idx="2" type="body"/>
          </p:nvPr>
        </p:nvSpPr>
        <p:spPr>
          <a:xfrm>
            <a:off x="439344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34"/>
          <p:cNvSpPr txBox="1"/>
          <p:nvPr>
            <p:ph idx="3" type="body"/>
          </p:nvPr>
        </p:nvSpPr>
        <p:spPr>
          <a:xfrm>
            <a:off x="794916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34"/>
          <p:cNvSpPr txBox="1"/>
          <p:nvPr>
            <p:ph idx="4" type="body"/>
          </p:nvPr>
        </p:nvSpPr>
        <p:spPr>
          <a:xfrm>
            <a:off x="83808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34"/>
          <p:cNvSpPr txBox="1"/>
          <p:nvPr>
            <p:ph idx="5" type="body"/>
          </p:nvPr>
        </p:nvSpPr>
        <p:spPr>
          <a:xfrm>
            <a:off x="439344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34"/>
          <p:cNvSpPr txBox="1"/>
          <p:nvPr>
            <p:ph idx="6" type="body"/>
          </p:nvPr>
        </p:nvSpPr>
        <p:spPr>
          <a:xfrm>
            <a:off x="794916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5" name="Shape 15"/>
        <p:cNvGrpSpPr/>
        <p:nvPr/>
      </p:nvGrpSpPr>
      <p:grpSpPr>
        <a:xfrm>
          <a:off x="0" y="0"/>
          <a:ext cx="0" cy="0"/>
          <a:chOff x="0" y="0"/>
          <a:chExt cx="0" cy="0"/>
        </a:xfrm>
      </p:grpSpPr>
      <p:sp>
        <p:nvSpPr>
          <p:cNvPr id="16" name="Google Shape;16;p1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4"/>
          <p:cNvSpPr txBox="1"/>
          <p:nvPr>
            <p:ph idx="1" type="body"/>
          </p:nvPr>
        </p:nvSpPr>
        <p:spPr>
          <a:xfrm>
            <a:off x="838080" y="1825560"/>
            <a:ext cx="1051524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8" name="Shape 18"/>
        <p:cNvGrpSpPr/>
        <p:nvPr/>
      </p:nvGrpSpPr>
      <p:grpSpPr>
        <a:xfrm>
          <a:off x="0" y="0"/>
          <a:ext cx="0" cy="0"/>
          <a:chOff x="0" y="0"/>
          <a:chExt cx="0" cy="0"/>
        </a:xfrm>
      </p:grpSpPr>
      <p:sp>
        <p:nvSpPr>
          <p:cNvPr id="19" name="Google Shape;19;p1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 name="Google Shape;21;p15"/>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 name="Shape 22"/>
        <p:cNvGrpSpPr/>
        <p:nvPr/>
      </p:nvGrpSpPr>
      <p:grpSpPr>
        <a:xfrm>
          <a:off x="0" y="0"/>
          <a:ext cx="0" cy="0"/>
          <a:chOff x="0" y="0"/>
          <a:chExt cx="0" cy="0"/>
        </a:xfrm>
      </p:grpSpPr>
      <p:sp>
        <p:nvSpPr>
          <p:cNvPr id="23" name="Google Shape;23;p16"/>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4" name="Shape 24"/>
        <p:cNvGrpSpPr/>
        <p:nvPr/>
      </p:nvGrpSpPr>
      <p:grpSpPr>
        <a:xfrm>
          <a:off x="0" y="0"/>
          <a:ext cx="0" cy="0"/>
          <a:chOff x="0" y="0"/>
          <a:chExt cx="0" cy="0"/>
        </a:xfrm>
      </p:grpSpPr>
      <p:sp>
        <p:nvSpPr>
          <p:cNvPr id="25" name="Google Shape;25;p17"/>
          <p:cNvSpPr txBox="1"/>
          <p:nvPr>
            <p:ph idx="1" type="subTitle"/>
          </p:nvPr>
        </p:nvSpPr>
        <p:spPr>
          <a:xfrm>
            <a:off x="838080" y="365040"/>
            <a:ext cx="10515240" cy="61441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6" name="Shape 26"/>
        <p:cNvGrpSpPr/>
        <p:nvPr/>
      </p:nvGrpSpPr>
      <p:grpSpPr>
        <a:xfrm>
          <a:off x="0" y="0"/>
          <a:ext cx="0" cy="0"/>
          <a:chOff x="0" y="0"/>
          <a:chExt cx="0" cy="0"/>
        </a:xfrm>
      </p:grpSpPr>
      <p:sp>
        <p:nvSpPr>
          <p:cNvPr id="27" name="Google Shape;27;p18"/>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8"/>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18"/>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18"/>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31" name="Shape 31"/>
        <p:cNvGrpSpPr/>
        <p:nvPr/>
      </p:nvGrpSpPr>
      <p:grpSpPr>
        <a:xfrm>
          <a:off x="0" y="0"/>
          <a:ext cx="0" cy="0"/>
          <a:chOff x="0" y="0"/>
          <a:chExt cx="0" cy="0"/>
        </a:xfrm>
      </p:grpSpPr>
      <p:sp>
        <p:nvSpPr>
          <p:cNvPr id="32" name="Google Shape;32;p19"/>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9"/>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19"/>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19"/>
          <p:cNvSpPr txBox="1"/>
          <p:nvPr>
            <p:ph idx="3"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36" name="Shape 36"/>
        <p:cNvGrpSpPr/>
        <p:nvPr/>
      </p:nvGrpSpPr>
      <p:grpSpPr>
        <a:xfrm>
          <a:off x="0" y="0"/>
          <a:ext cx="0" cy="0"/>
          <a:chOff x="0" y="0"/>
          <a:chExt cx="0" cy="0"/>
        </a:xfrm>
      </p:grpSpPr>
      <p:sp>
        <p:nvSpPr>
          <p:cNvPr id="37" name="Google Shape;37;p20"/>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0"/>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20"/>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20"/>
          <p:cNvSpPr txBox="1"/>
          <p:nvPr>
            <p:ph idx="3"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1523880" y="1122480"/>
            <a:ext cx="9143640" cy="23871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9"/>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p9"/>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9"/>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0" name="Google Shape;10;p9"/>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9" name="Shape 59"/>
        <p:cNvGrpSpPr/>
        <p:nvPr/>
      </p:nvGrpSpPr>
      <p:grpSpPr>
        <a:xfrm>
          <a:off x="0" y="0"/>
          <a:ext cx="0" cy="0"/>
          <a:chOff x="0" y="0"/>
          <a:chExt cx="0" cy="0"/>
        </a:xfrm>
      </p:grpSpPr>
      <p:sp>
        <p:nvSpPr>
          <p:cNvPr id="60" name="Google Shape;60;p11"/>
          <p:cNvSpPr txBox="1"/>
          <p:nvPr>
            <p:ph type="title"/>
          </p:nvPr>
        </p:nvSpPr>
        <p:spPr>
          <a:xfrm>
            <a:off x="838080" y="365040"/>
            <a:ext cx="10515240" cy="13251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1" name="Google Shape;61;p11"/>
          <p:cNvSpPr txBox="1"/>
          <p:nvPr>
            <p:ph idx="1" type="body"/>
          </p:nvPr>
        </p:nvSpPr>
        <p:spPr>
          <a:xfrm>
            <a:off x="838080" y="1825560"/>
            <a:ext cx="10515240" cy="435096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2" name="Google Shape;62;p11"/>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3" name="Google Shape;63;p11"/>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4" name="Google Shape;64;p11"/>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1"/>
          <p:cNvSpPr txBox="1"/>
          <p:nvPr/>
        </p:nvSpPr>
        <p:spPr>
          <a:xfrm>
            <a:off x="1523880" y="813240"/>
            <a:ext cx="9143640" cy="238716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i="1" lang="en-US" sz="6000" u="none" cap="none" strike="noStrike">
                <a:solidFill>
                  <a:srgbClr val="FFFFFF"/>
                </a:solidFill>
                <a:latin typeface="Merriweather Black"/>
                <a:ea typeface="Merriweather Black"/>
                <a:cs typeface="Merriweather Black"/>
                <a:sym typeface="Merriweather Black"/>
              </a:rPr>
              <a:t>Vanja Venezia</a:t>
            </a:r>
            <a:endParaRPr i="1" sz="6000" u="none" cap="none" strike="noStrike">
              <a:solidFill>
                <a:srgbClr val="FFFFFF"/>
              </a:solidFill>
              <a:latin typeface="Merriweather Black"/>
              <a:ea typeface="Merriweather Black"/>
              <a:cs typeface="Merriweather Black"/>
              <a:sym typeface="Merriweather Black"/>
            </a:endParaRPr>
          </a:p>
        </p:txBody>
      </p:sp>
      <p:sp>
        <p:nvSpPr>
          <p:cNvPr id="118" name="Google Shape;118;p1"/>
          <p:cNvSpPr txBox="1"/>
          <p:nvPr/>
        </p:nvSpPr>
        <p:spPr>
          <a:xfrm>
            <a:off x="1523880" y="3602160"/>
            <a:ext cx="9143640" cy="165528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i="1" lang="en-US" sz="2400" u="none" cap="none" strike="noStrike">
                <a:solidFill>
                  <a:srgbClr val="FFFFFF"/>
                </a:solidFill>
                <a:latin typeface="Merriweather Black"/>
                <a:ea typeface="Merriweather Black"/>
                <a:cs typeface="Merriweather Black"/>
                <a:sym typeface="Merriweather Black"/>
              </a:rPr>
              <a:t>CS 211 Final Project:</a:t>
            </a:r>
            <a:endParaRPr i="1" sz="2400" u="none" cap="none" strike="noStrike">
              <a:solidFill>
                <a:srgbClr val="FFFFFF"/>
              </a:solidFill>
              <a:latin typeface="Merriweather Black"/>
              <a:ea typeface="Merriweather Black"/>
              <a:cs typeface="Merriweather Black"/>
              <a:sym typeface="Merriweather Black"/>
            </a:endParaRPr>
          </a:p>
          <a:p>
            <a:pPr indent="0" lvl="0" marL="0" marR="0" rtl="0" algn="ctr">
              <a:lnSpc>
                <a:spcPct val="90000"/>
              </a:lnSpc>
              <a:spcBef>
                <a:spcPts val="1001"/>
              </a:spcBef>
              <a:spcAft>
                <a:spcPts val="0"/>
              </a:spcAft>
              <a:buNone/>
            </a:pPr>
            <a:r>
              <a:rPr i="1" lang="en-US" sz="2400" u="none" cap="none" strike="noStrike">
                <a:solidFill>
                  <a:srgbClr val="FFFFFF"/>
                </a:solidFill>
                <a:latin typeface="Merriweather Black"/>
                <a:ea typeface="Merriweather Black"/>
                <a:cs typeface="Merriweather Black"/>
                <a:sym typeface="Merriweather Black"/>
              </a:rPr>
              <a:t>ManiacRhythm alpha v0.1</a:t>
            </a:r>
            <a:endParaRPr i="1" sz="2400" u="none" cap="none" strike="noStrike">
              <a:solidFill>
                <a:srgbClr val="FFFFFF"/>
              </a:solidFill>
              <a:latin typeface="Merriweather Black"/>
              <a:ea typeface="Merriweather Black"/>
              <a:cs typeface="Merriweather Black"/>
              <a:sym typeface="Merriweather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g80254cfbb2_0_9"/>
          <p:cNvPicPr preferRelativeResize="0"/>
          <p:nvPr/>
        </p:nvPicPr>
        <p:blipFill>
          <a:blip r:embed="rId3">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g80254cfbb2_0_13"/>
          <p:cNvPicPr preferRelativeResize="0"/>
          <p:nvPr/>
        </p:nvPicPr>
        <p:blipFill>
          <a:blip r:embed="rId3">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g80254cfbb2_0_4"/>
          <p:cNvPicPr preferRelativeResize="0"/>
          <p:nvPr/>
        </p:nvPicPr>
        <p:blipFill>
          <a:blip r:embed="rId3">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Google Shape;188;g776285266e_0_1"/>
          <p:cNvPicPr preferRelativeResize="0"/>
          <p:nvPr/>
        </p:nvPicPr>
        <p:blipFill>
          <a:blip r:embed="rId3">
            <a:alphaModFix/>
          </a:blip>
          <a:stretch>
            <a:fillRect/>
          </a:stretch>
        </p:blipFill>
        <p:spPr>
          <a:xfrm>
            <a:off x="152400" y="152400"/>
            <a:ext cx="11650133" cy="6553200"/>
          </a:xfrm>
          <a:prstGeom prst="rect">
            <a:avLst/>
          </a:prstGeom>
          <a:noFill/>
          <a:ln>
            <a:noFill/>
          </a:ln>
        </p:spPr>
      </p:pic>
      <p:sp>
        <p:nvSpPr>
          <p:cNvPr id="189" name="Google Shape;189;g776285266e_0_1"/>
          <p:cNvSpPr txBox="1"/>
          <p:nvPr/>
        </p:nvSpPr>
        <p:spPr>
          <a:xfrm>
            <a:off x="262850" y="669075"/>
            <a:ext cx="11422200" cy="60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3800">
                <a:solidFill>
                  <a:srgbClr val="FFFFFF"/>
                </a:solidFill>
                <a:latin typeface="Merriweather Black"/>
                <a:ea typeface="Merriweather Black"/>
                <a:cs typeface="Merriweather Black"/>
                <a:sym typeface="Merriweather Black"/>
              </a:rPr>
              <a:t>Thank you for watching my presentation!</a:t>
            </a:r>
            <a:endParaRPr i="1" sz="3800">
              <a:solidFill>
                <a:srgbClr val="FFFFFF"/>
              </a:solidFill>
              <a:latin typeface="Merriweather Black"/>
              <a:ea typeface="Merriweather Black"/>
              <a:cs typeface="Merriweather Black"/>
              <a:sym typeface="Merriweather Black"/>
            </a:endParaRPr>
          </a:p>
          <a:p>
            <a:pPr indent="0" lvl="0" marL="0" rtl="0" algn="ctr">
              <a:spcBef>
                <a:spcPts val="0"/>
              </a:spcBef>
              <a:spcAft>
                <a:spcPts val="0"/>
              </a:spcAft>
              <a:buNone/>
            </a:pPr>
            <a:r>
              <a:t/>
            </a:r>
            <a:endParaRPr i="1" sz="3600">
              <a:solidFill>
                <a:srgbClr val="FFFFFF"/>
              </a:solidFill>
              <a:latin typeface="Merriweather Black"/>
              <a:ea typeface="Merriweather Black"/>
              <a:cs typeface="Merriweather Black"/>
              <a:sym typeface="Merriweather Black"/>
            </a:endParaRPr>
          </a:p>
          <a:p>
            <a:pPr indent="0" lvl="0" marL="0" rtl="0" algn="ctr">
              <a:spcBef>
                <a:spcPts val="0"/>
              </a:spcBef>
              <a:spcAft>
                <a:spcPts val="0"/>
              </a:spcAft>
              <a:buNone/>
            </a:pPr>
            <a:r>
              <a:t/>
            </a:r>
            <a:endParaRPr i="1" sz="3600">
              <a:solidFill>
                <a:srgbClr val="FFFFFF"/>
              </a:solidFill>
              <a:latin typeface="Merriweather Black"/>
              <a:ea typeface="Merriweather Black"/>
              <a:cs typeface="Merriweather Black"/>
              <a:sym typeface="Merriweather Black"/>
            </a:endParaRPr>
          </a:p>
          <a:p>
            <a:pPr indent="0" lvl="0" marL="0" rtl="0" algn="ctr">
              <a:spcBef>
                <a:spcPts val="0"/>
              </a:spcBef>
              <a:spcAft>
                <a:spcPts val="0"/>
              </a:spcAft>
              <a:buNone/>
            </a:pPr>
            <a:r>
              <a:t/>
            </a:r>
            <a:endParaRPr i="1" sz="3600">
              <a:solidFill>
                <a:srgbClr val="FFFFFF"/>
              </a:solidFill>
              <a:latin typeface="Merriweather Black"/>
              <a:ea typeface="Merriweather Black"/>
              <a:cs typeface="Merriweather Black"/>
              <a:sym typeface="Merriweather Black"/>
            </a:endParaRPr>
          </a:p>
          <a:p>
            <a:pPr indent="0" lvl="0" marL="0" rtl="0" algn="ctr">
              <a:spcBef>
                <a:spcPts val="0"/>
              </a:spcBef>
              <a:spcAft>
                <a:spcPts val="0"/>
              </a:spcAft>
              <a:buNone/>
            </a:pPr>
            <a:r>
              <a:t/>
            </a:r>
            <a:endParaRPr i="1" sz="3600">
              <a:solidFill>
                <a:srgbClr val="FFFFFF"/>
              </a:solidFill>
              <a:latin typeface="Merriweather Black"/>
              <a:ea typeface="Merriweather Black"/>
              <a:cs typeface="Merriweather Black"/>
              <a:sym typeface="Merriweather Black"/>
            </a:endParaRPr>
          </a:p>
          <a:p>
            <a:pPr indent="0" lvl="0" marL="0" rtl="0" algn="ctr">
              <a:spcBef>
                <a:spcPts val="0"/>
              </a:spcBef>
              <a:spcAft>
                <a:spcPts val="0"/>
              </a:spcAft>
              <a:buNone/>
            </a:pPr>
            <a:r>
              <a:t/>
            </a:r>
            <a:endParaRPr i="1" sz="2000">
              <a:solidFill>
                <a:srgbClr val="FFFFFF"/>
              </a:solidFill>
              <a:latin typeface="Merriweather Black"/>
              <a:ea typeface="Merriweather Black"/>
              <a:cs typeface="Merriweather Black"/>
              <a:sym typeface="Merriweather Black"/>
            </a:endParaRPr>
          </a:p>
          <a:p>
            <a:pPr indent="0" lvl="0" marL="0" rtl="0" algn="ctr">
              <a:spcBef>
                <a:spcPts val="0"/>
              </a:spcBef>
              <a:spcAft>
                <a:spcPts val="0"/>
              </a:spcAft>
              <a:buNone/>
            </a:pPr>
            <a:r>
              <a:t/>
            </a:r>
            <a:endParaRPr i="1" sz="2000">
              <a:solidFill>
                <a:srgbClr val="FFFFFF"/>
              </a:solidFill>
              <a:latin typeface="Merriweather Black"/>
              <a:ea typeface="Merriweather Black"/>
              <a:cs typeface="Merriweather Black"/>
              <a:sym typeface="Merriweather Black"/>
            </a:endParaRPr>
          </a:p>
          <a:p>
            <a:pPr indent="0" lvl="0" marL="0" rtl="0" algn="ctr">
              <a:spcBef>
                <a:spcPts val="0"/>
              </a:spcBef>
              <a:spcAft>
                <a:spcPts val="0"/>
              </a:spcAft>
              <a:buNone/>
            </a:pPr>
            <a:r>
              <a:t/>
            </a:r>
            <a:endParaRPr i="1" sz="2000">
              <a:solidFill>
                <a:srgbClr val="FFFFFF"/>
              </a:solidFill>
              <a:latin typeface="Merriweather Black"/>
              <a:ea typeface="Merriweather Black"/>
              <a:cs typeface="Merriweather Black"/>
              <a:sym typeface="Merriweather Black"/>
            </a:endParaRPr>
          </a:p>
          <a:p>
            <a:pPr indent="0" lvl="0" marL="0" rtl="0" algn="l">
              <a:spcBef>
                <a:spcPts val="0"/>
              </a:spcBef>
              <a:spcAft>
                <a:spcPts val="0"/>
              </a:spcAft>
              <a:buNone/>
            </a:pPr>
            <a:r>
              <a:t/>
            </a:r>
            <a:endParaRPr i="1" sz="2000">
              <a:solidFill>
                <a:srgbClr val="FFFFFF"/>
              </a:solidFill>
              <a:latin typeface="Merriweather Black"/>
              <a:ea typeface="Merriweather Black"/>
              <a:cs typeface="Merriweather Black"/>
              <a:sym typeface="Merriweather Black"/>
            </a:endParaRPr>
          </a:p>
          <a:p>
            <a:pPr indent="0" lvl="0" marL="0" rtl="0" algn="l">
              <a:spcBef>
                <a:spcPts val="0"/>
              </a:spcBef>
              <a:spcAft>
                <a:spcPts val="0"/>
              </a:spcAft>
              <a:buNone/>
            </a:pPr>
            <a:r>
              <a:t/>
            </a:r>
            <a:endParaRPr i="1" sz="1000">
              <a:solidFill>
                <a:srgbClr val="FFFFFF"/>
              </a:solidFill>
              <a:latin typeface="Merriweather Black"/>
              <a:ea typeface="Merriweather Black"/>
              <a:cs typeface="Merriweather Black"/>
              <a:sym typeface="Merriweather Black"/>
            </a:endParaRPr>
          </a:p>
          <a:p>
            <a:pPr indent="0" lvl="0" marL="0" rtl="0" algn="l">
              <a:spcBef>
                <a:spcPts val="0"/>
              </a:spcBef>
              <a:spcAft>
                <a:spcPts val="0"/>
              </a:spcAft>
              <a:buNone/>
            </a:pPr>
            <a:r>
              <a:t/>
            </a:r>
            <a:endParaRPr i="1" sz="2000">
              <a:solidFill>
                <a:srgbClr val="FFFFFF"/>
              </a:solidFill>
              <a:latin typeface="Merriweather Black"/>
              <a:ea typeface="Merriweather Black"/>
              <a:cs typeface="Merriweather Black"/>
              <a:sym typeface="Merriweather Black"/>
            </a:endParaRPr>
          </a:p>
          <a:p>
            <a:pPr indent="0" lvl="0" marL="0" rtl="0" algn="l">
              <a:spcBef>
                <a:spcPts val="0"/>
              </a:spcBef>
              <a:spcAft>
                <a:spcPts val="0"/>
              </a:spcAft>
              <a:buNone/>
            </a:pPr>
            <a:r>
              <a:rPr i="1" lang="en-US" sz="2600">
                <a:solidFill>
                  <a:srgbClr val="FFFFFF"/>
                </a:solidFill>
                <a:latin typeface="Merriweather Black"/>
                <a:ea typeface="Merriweather Black"/>
                <a:cs typeface="Merriweather Black"/>
                <a:sym typeface="Merriweather Black"/>
              </a:rPr>
              <a:t>If you’re interested in trying this game at some point or keeping up with the development, I’ve started a discord for it!</a:t>
            </a:r>
            <a:endParaRPr i="1" sz="1000">
              <a:solidFill>
                <a:srgbClr val="FFFFFF"/>
              </a:solidFill>
              <a:latin typeface="Merriweather Black"/>
              <a:ea typeface="Merriweather Black"/>
              <a:cs typeface="Merriweather Black"/>
              <a:sym typeface="Merriweather Black"/>
            </a:endParaRPr>
          </a:p>
          <a:p>
            <a:pPr indent="0" lvl="0" marL="0" rtl="0" algn="l">
              <a:spcBef>
                <a:spcPts val="0"/>
              </a:spcBef>
              <a:spcAft>
                <a:spcPts val="0"/>
              </a:spcAft>
              <a:buNone/>
            </a:pPr>
            <a:r>
              <a:t/>
            </a:r>
            <a:endParaRPr i="1" sz="1000">
              <a:solidFill>
                <a:srgbClr val="FFFFFF"/>
              </a:solidFill>
              <a:latin typeface="Merriweather Black"/>
              <a:ea typeface="Merriweather Black"/>
              <a:cs typeface="Merriweather Black"/>
              <a:sym typeface="Merriweather Black"/>
            </a:endParaRPr>
          </a:p>
          <a:p>
            <a:pPr indent="0" lvl="0" marL="0" rtl="0" algn="r">
              <a:spcBef>
                <a:spcPts val="0"/>
              </a:spcBef>
              <a:spcAft>
                <a:spcPts val="0"/>
              </a:spcAft>
              <a:buNone/>
            </a:pPr>
            <a:r>
              <a:rPr i="1" lang="en-US" sz="2600">
                <a:solidFill>
                  <a:srgbClr val="FFFFFF"/>
                </a:solidFill>
                <a:latin typeface="Merriweather Black"/>
                <a:ea typeface="Merriweather Black"/>
                <a:cs typeface="Merriweather Black"/>
                <a:sym typeface="Merriweather Black"/>
              </a:rPr>
              <a:t>Permanent link: https://discord.gg/uGX4qY2</a:t>
            </a:r>
            <a:endParaRPr i="1" sz="2600">
              <a:solidFill>
                <a:srgbClr val="FFFFFF"/>
              </a:solidFill>
              <a:latin typeface="Merriweather Black"/>
              <a:ea typeface="Merriweather Black"/>
              <a:cs typeface="Merriweather Black"/>
              <a:sym typeface="Merriweather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
          <p:cNvSpPr txBox="1"/>
          <p:nvPr/>
        </p:nvSpPr>
        <p:spPr>
          <a:xfrm>
            <a:off x="838080" y="595080"/>
            <a:ext cx="10515240" cy="13251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1" lang="en-US" sz="4300" u="none" cap="none" strike="noStrike">
                <a:solidFill>
                  <a:srgbClr val="FFFFFF"/>
                </a:solidFill>
                <a:latin typeface="Merriweather Black"/>
                <a:ea typeface="Merriweather Black"/>
                <a:cs typeface="Merriweather Black"/>
                <a:sym typeface="Merriweather Black"/>
              </a:rPr>
              <a:t>The coolest thing about ManiacRhythm is probably the visual design and audio synced 1080p visualization</a:t>
            </a:r>
            <a:endParaRPr i="1" sz="4300" u="none" cap="none" strike="noStrike">
              <a:solidFill>
                <a:srgbClr val="FFFFFF"/>
              </a:solidFill>
              <a:latin typeface="Merriweather Black"/>
              <a:ea typeface="Merriweather Black"/>
              <a:cs typeface="Merriweather Black"/>
              <a:sym typeface="Merriweather Black"/>
            </a:endParaRPr>
          </a:p>
        </p:txBody>
      </p:sp>
      <p:sp>
        <p:nvSpPr>
          <p:cNvPr id="124" name="Google Shape;124;p2"/>
          <p:cNvSpPr txBox="1"/>
          <p:nvPr/>
        </p:nvSpPr>
        <p:spPr>
          <a:xfrm>
            <a:off x="804600" y="2282400"/>
            <a:ext cx="10515240" cy="4350960"/>
          </a:xfrm>
          <a:prstGeom prst="rect">
            <a:avLst/>
          </a:prstGeom>
          <a:noFill/>
          <a:ln>
            <a:noFill/>
          </a:ln>
        </p:spPr>
        <p:txBody>
          <a:bodyPr anchorCtr="0" anchor="t" bIns="45700" lIns="91425" spcFirstLastPara="1" rIns="91425" wrap="square" tIns="45700">
            <a:noAutofit/>
          </a:bodyPr>
          <a:lstStyle/>
          <a:p>
            <a:pPr indent="-215540" lvl="0" marL="228600" marR="0" rtl="0" algn="l">
              <a:lnSpc>
                <a:spcPct val="90000"/>
              </a:lnSpc>
              <a:spcBef>
                <a:spcPts val="0"/>
              </a:spcBef>
              <a:spcAft>
                <a:spcPts val="0"/>
              </a:spcAft>
              <a:buClr>
                <a:srgbClr val="000000"/>
              </a:buClr>
              <a:buSzPts val="2600"/>
              <a:buFont typeface="Merriweather Black"/>
              <a:buChar char="•"/>
            </a:pPr>
            <a:r>
              <a:rPr i="1" lang="en-US" sz="2600" u="none" cap="none" strike="noStrike">
                <a:solidFill>
                  <a:srgbClr val="FFFFFF"/>
                </a:solidFill>
                <a:latin typeface="Merriweather Black"/>
                <a:ea typeface="Merriweather Black"/>
                <a:cs typeface="Merriweather Black"/>
                <a:sym typeface="Merriweather Black"/>
              </a:rPr>
              <a:t>I’ve been wanting to make a rhythm game for years and had never actually succeeded in making something playable, the visual direction has been in my head for years though</a:t>
            </a:r>
            <a:endParaRPr i="1" sz="2600" u="none" cap="none" strike="noStrike">
              <a:solidFill>
                <a:srgbClr val="FFFFFF"/>
              </a:solidFill>
              <a:latin typeface="Merriweather Black"/>
              <a:ea typeface="Merriweather Black"/>
              <a:cs typeface="Merriweather Black"/>
              <a:sym typeface="Merriweather Black"/>
            </a:endParaRPr>
          </a:p>
          <a:p>
            <a:pPr indent="-215540" lvl="0" marL="228600" marR="0" rtl="0" algn="l">
              <a:lnSpc>
                <a:spcPct val="90000"/>
              </a:lnSpc>
              <a:spcBef>
                <a:spcPts val="1001"/>
              </a:spcBef>
              <a:spcAft>
                <a:spcPts val="0"/>
              </a:spcAft>
              <a:buClr>
                <a:srgbClr val="000000"/>
              </a:buClr>
              <a:buSzPts val="2600"/>
              <a:buFont typeface="Merriweather Black"/>
              <a:buChar char="•"/>
            </a:pPr>
            <a:r>
              <a:rPr i="1" lang="en-US" sz="2600" u="none" cap="none" strike="noStrike">
                <a:solidFill>
                  <a:srgbClr val="FFFFFF"/>
                </a:solidFill>
                <a:latin typeface="Merriweather Black"/>
                <a:ea typeface="Merriweather Black"/>
                <a:cs typeface="Merriweather Black"/>
                <a:sym typeface="Merriweather Black"/>
              </a:rPr>
              <a:t>I had just completed an EP with a slew of visual resources when this project was assigned so I was able to re-appropriate and edit them into something that would function for this game</a:t>
            </a:r>
            <a:endParaRPr i="1" sz="2600" u="none" cap="none" strike="noStrike">
              <a:solidFill>
                <a:srgbClr val="FFFFFF"/>
              </a:solidFill>
              <a:latin typeface="Merriweather Black"/>
              <a:ea typeface="Merriweather Black"/>
              <a:cs typeface="Merriweather Black"/>
              <a:sym typeface="Merriweather Black"/>
            </a:endParaRPr>
          </a:p>
          <a:p>
            <a:pPr indent="-215540" lvl="0" marL="228600" marR="0" rtl="0" algn="l">
              <a:lnSpc>
                <a:spcPct val="90000"/>
              </a:lnSpc>
              <a:spcBef>
                <a:spcPts val="1001"/>
              </a:spcBef>
              <a:spcAft>
                <a:spcPts val="0"/>
              </a:spcAft>
              <a:buClr>
                <a:srgbClr val="000000"/>
              </a:buClr>
              <a:buSzPts val="2600"/>
              <a:buFont typeface="Merriweather Black"/>
              <a:buChar char="•"/>
            </a:pPr>
            <a:r>
              <a:rPr i="1" lang="en-US" sz="2600" u="none" cap="none" strike="noStrike">
                <a:solidFill>
                  <a:srgbClr val="FFFFFF"/>
                </a:solidFill>
                <a:latin typeface="Merriweather Black"/>
                <a:ea typeface="Merriweather Black"/>
                <a:cs typeface="Merriweather Black"/>
                <a:sym typeface="Merriweather Black"/>
              </a:rPr>
              <a:t>It just happened to work out that these visual ideas were fully cohesive</a:t>
            </a:r>
            <a:endParaRPr i="1" sz="2600" u="none" cap="none" strike="noStrike">
              <a:solidFill>
                <a:srgbClr val="FFFFFF"/>
              </a:solidFill>
              <a:latin typeface="Merriweather Black"/>
              <a:ea typeface="Merriweather Black"/>
              <a:cs typeface="Merriweather Black"/>
              <a:sym typeface="Merriweather Black"/>
            </a:endParaRPr>
          </a:p>
          <a:p>
            <a:pPr indent="-215540" lvl="0" marL="228600" marR="0" rtl="0" algn="l">
              <a:lnSpc>
                <a:spcPct val="90000"/>
              </a:lnSpc>
              <a:spcBef>
                <a:spcPts val="1001"/>
              </a:spcBef>
              <a:spcAft>
                <a:spcPts val="0"/>
              </a:spcAft>
              <a:buClr>
                <a:srgbClr val="000000"/>
              </a:buClr>
              <a:buSzPts val="2600"/>
              <a:buFont typeface="Merriweather Black"/>
              <a:buChar char="•"/>
            </a:pPr>
            <a:r>
              <a:rPr i="1" lang="en-US" sz="2600" u="none" cap="none" strike="noStrike">
                <a:solidFill>
                  <a:srgbClr val="FFFFFF"/>
                </a:solidFill>
                <a:latin typeface="Merriweather Black"/>
                <a:ea typeface="Merriweather Black"/>
                <a:cs typeface="Merriweather Black"/>
                <a:sym typeface="Merriweather Black"/>
              </a:rPr>
              <a:t>Getting the video to work correctly was probably the most difficult aspect of this project outside of tracking missed notes</a:t>
            </a:r>
            <a:endParaRPr i="1" sz="2600" u="none" cap="none" strike="noStrike">
              <a:solidFill>
                <a:srgbClr val="FFFFFF"/>
              </a:solidFill>
              <a:latin typeface="Merriweather Black"/>
              <a:ea typeface="Merriweather Black"/>
              <a:cs typeface="Merriweather Black"/>
              <a:sym typeface="Merriweather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3"/>
          <p:cNvSpPr txBox="1"/>
          <p:nvPr/>
        </p:nvSpPr>
        <p:spPr>
          <a:xfrm>
            <a:off x="838075" y="262850"/>
            <a:ext cx="10515300" cy="16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1" lang="en-US" sz="3200" u="none" cap="none" strike="noStrike">
                <a:solidFill>
                  <a:srgbClr val="FFFFFF"/>
                </a:solidFill>
                <a:latin typeface="Merriweather Black"/>
                <a:ea typeface="Merriweather Black"/>
                <a:cs typeface="Merriweather Black"/>
                <a:sym typeface="Merriweather Black"/>
              </a:rPr>
              <a:t>This code might seem simple, but the documentation for VideoPlayer is incredibly limited and the methodology needed to sync with separate audio is counterintuitive. This was my solution</a:t>
            </a:r>
            <a:endParaRPr i="1" sz="3200" u="none" cap="none" strike="noStrike">
              <a:solidFill>
                <a:srgbClr val="FFFFFF"/>
              </a:solidFill>
              <a:latin typeface="Merriweather Black"/>
              <a:ea typeface="Merriweather Black"/>
              <a:cs typeface="Merriweather Black"/>
              <a:sym typeface="Merriweather Black"/>
            </a:endParaRPr>
          </a:p>
        </p:txBody>
      </p:sp>
      <p:pic>
        <p:nvPicPr>
          <p:cNvPr id="130" name="Google Shape;130;p3"/>
          <p:cNvPicPr preferRelativeResize="0"/>
          <p:nvPr/>
        </p:nvPicPr>
        <p:blipFill rotWithShape="1">
          <a:blip r:embed="rId4">
            <a:alphaModFix/>
          </a:blip>
          <a:srcRect b="0" l="0" r="0" t="0"/>
          <a:stretch/>
        </p:blipFill>
        <p:spPr>
          <a:xfrm>
            <a:off x="182880" y="2545560"/>
            <a:ext cx="6333840" cy="4177080"/>
          </a:xfrm>
          <a:prstGeom prst="rect">
            <a:avLst/>
          </a:prstGeom>
          <a:noFill/>
          <a:ln>
            <a:noFill/>
          </a:ln>
        </p:spPr>
      </p:pic>
      <p:pic>
        <p:nvPicPr>
          <p:cNvPr id="131" name="Google Shape;131;p3"/>
          <p:cNvPicPr preferRelativeResize="0"/>
          <p:nvPr/>
        </p:nvPicPr>
        <p:blipFill rotWithShape="1">
          <a:blip r:embed="rId5">
            <a:alphaModFix/>
          </a:blip>
          <a:srcRect b="0" l="0" r="0" t="0"/>
          <a:stretch/>
        </p:blipFill>
        <p:spPr>
          <a:xfrm>
            <a:off x="6309360" y="2027520"/>
            <a:ext cx="5658120" cy="2544480"/>
          </a:xfrm>
          <a:prstGeom prst="rect">
            <a:avLst/>
          </a:prstGeom>
          <a:noFill/>
          <a:ln>
            <a:noFill/>
          </a:ln>
        </p:spPr>
      </p:pic>
      <p:sp>
        <p:nvSpPr>
          <p:cNvPr id="132" name="Google Shape;132;p3"/>
          <p:cNvSpPr txBox="1"/>
          <p:nvPr/>
        </p:nvSpPr>
        <p:spPr>
          <a:xfrm>
            <a:off x="6653160" y="4699080"/>
            <a:ext cx="5212080" cy="19191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i="1" lang="en-US" sz="1600" u="none" cap="none" strike="noStrike">
                <a:solidFill>
                  <a:srgbClr val="FFFFFF"/>
                </a:solidFill>
                <a:latin typeface="Merriweather Black"/>
                <a:ea typeface="Merriweather Black"/>
                <a:cs typeface="Merriweather Black"/>
                <a:sym typeface="Merriweather Black"/>
              </a:rPr>
              <a:t>In short, VideoPlayer has to load the video file before it can play and the time required to do that fluctuates. Waiting for it to load and asking it to play at a certain time is not consistent either. I found that WaitForSeconds can be used as a retrospective check, so I play the video at the necessary beat position and then check to make sure the correct amount of seconds has passed</a:t>
            </a:r>
            <a:endParaRPr i="1" sz="1600" strike="noStrike">
              <a:solidFill>
                <a:srgbClr val="FFFFFF"/>
              </a:solidFill>
              <a:latin typeface="Merriweather Black"/>
              <a:ea typeface="Merriweather Black"/>
              <a:cs typeface="Merriweather Black"/>
              <a:sym typeface="Merriweather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4"/>
          <p:cNvSpPr txBox="1"/>
          <p:nvPr/>
        </p:nvSpPr>
        <p:spPr>
          <a:xfrm>
            <a:off x="838080" y="365040"/>
            <a:ext cx="10515240" cy="13251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1" lang="en-US" sz="4100" strike="noStrike">
                <a:solidFill>
                  <a:srgbClr val="FFFFFF"/>
                </a:solidFill>
                <a:latin typeface="Merriweather Black"/>
                <a:ea typeface="Merriweather Black"/>
                <a:cs typeface="Merriweather Black"/>
                <a:sym typeface="Merriweather Black"/>
              </a:rPr>
              <a:t>Some of my favorite code snippets. These first two are my chart loader and a chunk of a chart, respectively.</a:t>
            </a:r>
            <a:endParaRPr i="1" sz="4100" strike="noStrike">
              <a:solidFill>
                <a:srgbClr val="FFFFFF"/>
              </a:solidFill>
              <a:latin typeface="Merriweather Black"/>
              <a:ea typeface="Merriweather Black"/>
              <a:cs typeface="Merriweather Black"/>
              <a:sym typeface="Merriweather Black"/>
            </a:endParaRPr>
          </a:p>
        </p:txBody>
      </p:sp>
      <p:pic>
        <p:nvPicPr>
          <p:cNvPr id="138" name="Google Shape;138;p4"/>
          <p:cNvPicPr preferRelativeResize="0"/>
          <p:nvPr/>
        </p:nvPicPr>
        <p:blipFill rotWithShape="1">
          <a:blip r:embed="rId4">
            <a:alphaModFix/>
          </a:blip>
          <a:srcRect b="0" l="0" r="0" t="0"/>
          <a:stretch/>
        </p:blipFill>
        <p:spPr>
          <a:xfrm>
            <a:off x="822960" y="2141280"/>
            <a:ext cx="6321960" cy="4350960"/>
          </a:xfrm>
          <a:prstGeom prst="rect">
            <a:avLst/>
          </a:prstGeom>
          <a:noFill/>
          <a:ln>
            <a:noFill/>
          </a:ln>
        </p:spPr>
      </p:pic>
      <p:pic>
        <p:nvPicPr>
          <p:cNvPr id="139" name="Google Shape;139;p4"/>
          <p:cNvPicPr preferRelativeResize="0"/>
          <p:nvPr/>
        </p:nvPicPr>
        <p:blipFill rotWithShape="1">
          <a:blip r:embed="rId5">
            <a:alphaModFix/>
          </a:blip>
          <a:srcRect b="0" l="0" r="0" t="0"/>
          <a:stretch/>
        </p:blipFill>
        <p:spPr>
          <a:xfrm>
            <a:off x="8046720" y="1498320"/>
            <a:ext cx="2926080" cy="51757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5"/>
          <p:cNvSpPr txBox="1"/>
          <p:nvPr/>
        </p:nvSpPr>
        <p:spPr>
          <a:xfrm>
            <a:off x="823325" y="167275"/>
            <a:ext cx="10515300" cy="243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1" lang="en-US" sz="2800" strike="noStrike">
                <a:solidFill>
                  <a:srgbClr val="FFFFFF"/>
                </a:solidFill>
                <a:latin typeface="Merriweather Black"/>
                <a:ea typeface="Merriweather Black"/>
                <a:cs typeface="Merriweather Black"/>
                <a:sym typeface="Merriweather Black"/>
              </a:rPr>
              <a:t>I’m also quite fond of my note miss check. I’m not using colliders and so everything is handled with vectors and math, meaning that I had to keep a running list of notes and manually remove them from gameplay when they passed the judgement bar. Then check that against the last user input</a:t>
            </a:r>
            <a:endParaRPr i="1" sz="2800" strike="noStrike">
              <a:solidFill>
                <a:srgbClr val="FFFFFF"/>
              </a:solidFill>
              <a:latin typeface="Merriweather Black"/>
              <a:ea typeface="Merriweather Black"/>
              <a:cs typeface="Merriweather Black"/>
              <a:sym typeface="Merriweather Black"/>
            </a:endParaRPr>
          </a:p>
        </p:txBody>
      </p:sp>
      <p:pic>
        <p:nvPicPr>
          <p:cNvPr id="145" name="Google Shape;145;p5"/>
          <p:cNvPicPr preferRelativeResize="0"/>
          <p:nvPr/>
        </p:nvPicPr>
        <p:blipFill rotWithShape="1">
          <a:blip r:embed="rId4">
            <a:alphaModFix/>
          </a:blip>
          <a:srcRect b="0" l="0" r="0" t="0"/>
          <a:stretch/>
        </p:blipFill>
        <p:spPr>
          <a:xfrm>
            <a:off x="1737360" y="2834640"/>
            <a:ext cx="8179920" cy="37677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6"/>
          <p:cNvSpPr txBox="1"/>
          <p:nvPr/>
        </p:nvSpPr>
        <p:spPr>
          <a:xfrm>
            <a:off x="838080" y="365040"/>
            <a:ext cx="10515240" cy="13251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1" lang="en-US" sz="4400" strike="noStrike">
                <a:solidFill>
                  <a:srgbClr val="FFFFFF"/>
                </a:solidFill>
                <a:latin typeface="Merriweather Black"/>
                <a:ea typeface="Merriweather Black"/>
                <a:cs typeface="Merriweather Black"/>
                <a:sym typeface="Merriweather Black"/>
              </a:rPr>
              <a:t>If I could do it all over again I would optimize, optimize, optimize.</a:t>
            </a:r>
            <a:endParaRPr i="1" sz="4400" strike="noStrike">
              <a:solidFill>
                <a:srgbClr val="FFFFFF"/>
              </a:solidFill>
              <a:latin typeface="Merriweather Black"/>
              <a:ea typeface="Merriweather Black"/>
              <a:cs typeface="Merriweather Black"/>
              <a:sym typeface="Merriweather Black"/>
            </a:endParaRPr>
          </a:p>
        </p:txBody>
      </p:sp>
      <p:sp>
        <p:nvSpPr>
          <p:cNvPr id="151" name="Google Shape;151;p6"/>
          <p:cNvSpPr txBox="1"/>
          <p:nvPr/>
        </p:nvSpPr>
        <p:spPr>
          <a:xfrm>
            <a:off x="838080" y="1825560"/>
            <a:ext cx="10515240" cy="435096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i="1" lang="en-US" sz="2500" strike="noStrike">
                <a:solidFill>
                  <a:srgbClr val="FFFFFF"/>
                </a:solidFill>
                <a:latin typeface="Merriweather Black"/>
                <a:ea typeface="Merriweather Black"/>
                <a:cs typeface="Merriweather Black"/>
                <a:sym typeface="Merriweather Black"/>
              </a:rPr>
              <a:t>I ended up with some variables and methods that are un</a:t>
            </a:r>
            <a:r>
              <a:rPr i="1" lang="en-US" sz="2500">
                <a:solidFill>
                  <a:srgbClr val="FFFFFF"/>
                </a:solidFill>
                <a:latin typeface="Merriweather Black"/>
                <a:ea typeface="Merriweather Black"/>
                <a:cs typeface="Merriweather Black"/>
                <a:sym typeface="Merriweather Black"/>
              </a:rPr>
              <a:t>necessary since I was mostly flying blind on this.</a:t>
            </a:r>
            <a:endParaRPr i="1" sz="2500">
              <a:solidFill>
                <a:srgbClr val="FFFFFF"/>
              </a:solidFill>
              <a:latin typeface="Merriweather Black"/>
              <a:ea typeface="Merriweather Black"/>
              <a:cs typeface="Merriweather Black"/>
              <a:sym typeface="Merriweather Black"/>
            </a:endParaRPr>
          </a:p>
          <a:p>
            <a:pPr indent="0" lvl="0" marL="0" rtl="0" algn="l">
              <a:lnSpc>
                <a:spcPct val="90000"/>
              </a:lnSpc>
              <a:spcBef>
                <a:spcPts val="1001"/>
              </a:spcBef>
              <a:spcAft>
                <a:spcPts val="0"/>
              </a:spcAft>
              <a:buNone/>
            </a:pPr>
            <a:r>
              <a:rPr i="1" lang="en-US" sz="2500">
                <a:solidFill>
                  <a:srgbClr val="FFFFFF"/>
                </a:solidFill>
                <a:latin typeface="Merriweather Black"/>
                <a:ea typeface="Merriweather Black"/>
                <a:cs typeface="Merriweather Black"/>
                <a:sym typeface="Merriweather Black"/>
              </a:rPr>
              <a:t>I’ve cleaned the project a lot but I have some ideas for potential streamlining that will also increase modularity of my components</a:t>
            </a:r>
            <a:endParaRPr i="1" sz="2500">
              <a:solidFill>
                <a:srgbClr val="FFFFFF"/>
              </a:solidFill>
              <a:latin typeface="Merriweather Black"/>
              <a:ea typeface="Merriweather Black"/>
              <a:cs typeface="Merriweather Black"/>
              <a:sym typeface="Merriweather Black"/>
            </a:endParaRPr>
          </a:p>
          <a:p>
            <a:pPr indent="0" lvl="0" marL="0" rtl="0" algn="l">
              <a:lnSpc>
                <a:spcPct val="90000"/>
              </a:lnSpc>
              <a:spcBef>
                <a:spcPts val="1001"/>
              </a:spcBef>
              <a:spcAft>
                <a:spcPts val="0"/>
              </a:spcAft>
              <a:buNone/>
            </a:pPr>
            <a:r>
              <a:rPr i="1" lang="en-US" sz="2500">
                <a:solidFill>
                  <a:srgbClr val="FFFFFF"/>
                </a:solidFill>
                <a:latin typeface="Merriweather Black"/>
                <a:ea typeface="Merriweather Black"/>
                <a:cs typeface="Merriweather Black"/>
                <a:sym typeface="Merriweather Black"/>
              </a:rPr>
              <a:t>If possible, I would like to move a lot of the Conductor class into the Judgement class as right now it is more just an Input Handler, with Conductor doing 90% of the heavy lifting in the game</a:t>
            </a:r>
            <a:endParaRPr i="1" sz="2500">
              <a:solidFill>
                <a:srgbClr val="FFFFFF"/>
              </a:solidFill>
              <a:latin typeface="Merriweather Black"/>
              <a:ea typeface="Merriweather Black"/>
              <a:cs typeface="Merriweather Black"/>
              <a:sym typeface="Merriweather Black"/>
            </a:endParaRPr>
          </a:p>
          <a:p>
            <a:pPr indent="0" lvl="0" marL="0" rtl="0" algn="l">
              <a:lnSpc>
                <a:spcPct val="90000"/>
              </a:lnSpc>
              <a:spcBef>
                <a:spcPts val="1001"/>
              </a:spcBef>
              <a:spcAft>
                <a:spcPts val="0"/>
              </a:spcAft>
              <a:buNone/>
            </a:pPr>
            <a:r>
              <a:rPr i="1" lang="en-US" sz="2500">
                <a:solidFill>
                  <a:srgbClr val="FFFFFF"/>
                </a:solidFill>
                <a:latin typeface="Merriweather Black"/>
                <a:ea typeface="Merriweather Black"/>
                <a:cs typeface="Merriweather Black"/>
                <a:sym typeface="Merriweather Black"/>
              </a:rPr>
              <a:t>I plan to continue developing this indefinitely so these are all things I am going to actually implement. I learned a lot from this project and am maximally excited to apply that knowledge back to it moving forward</a:t>
            </a:r>
            <a:endParaRPr i="1" sz="2500">
              <a:solidFill>
                <a:srgbClr val="FFFFFF"/>
              </a:solidFill>
              <a:latin typeface="Merriweather Black"/>
              <a:ea typeface="Merriweather Black"/>
              <a:cs typeface="Merriweather Black"/>
              <a:sym typeface="Merriweather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7"/>
          <p:cNvSpPr txBox="1"/>
          <p:nvPr/>
        </p:nvSpPr>
        <p:spPr>
          <a:xfrm>
            <a:off x="822960" y="595080"/>
            <a:ext cx="10515240" cy="580572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1" lang="en-US" sz="3600" strike="noStrike">
                <a:solidFill>
                  <a:srgbClr val="FFFFFF"/>
                </a:solidFill>
                <a:latin typeface="Merriweather Black"/>
                <a:ea typeface="Merriweather Black"/>
                <a:cs typeface="Merriweather Black"/>
                <a:sym typeface="Merriweather Black"/>
              </a:rPr>
              <a:t>I learned a lot about C# and various Unity methods, in particular I have a much better understanding of how Awake, Start, Update, and FixedUpdate should be utilized.</a:t>
            </a:r>
            <a:br>
              <a:rPr lang="en-US" sz="1800">
                <a:latin typeface="Merriweather Black"/>
                <a:ea typeface="Merriweather Black"/>
                <a:cs typeface="Merriweather Black"/>
                <a:sym typeface="Merriweather Black"/>
              </a:rPr>
            </a:br>
            <a:br>
              <a:rPr lang="en-US" sz="1800">
                <a:latin typeface="Merriweather Black"/>
                <a:ea typeface="Merriweather Black"/>
                <a:cs typeface="Merriweather Black"/>
                <a:sym typeface="Merriweather Black"/>
              </a:rPr>
            </a:br>
            <a:r>
              <a:rPr i="1" lang="en-US" sz="3600" strike="noStrike">
                <a:solidFill>
                  <a:srgbClr val="FFFFFF"/>
                </a:solidFill>
                <a:latin typeface="Merriweather Black"/>
                <a:ea typeface="Merriweather Black"/>
                <a:cs typeface="Merriweather Black"/>
                <a:sym typeface="Merriweather Black"/>
              </a:rPr>
              <a:t>My favorite thing I learned about, however, was definitely StreamReader. StringStream is by far my favorite part of C++ and </a:t>
            </a:r>
            <a:r>
              <a:rPr i="1" lang="en-US" sz="3600">
                <a:solidFill>
                  <a:srgbClr val="FFFFFF"/>
                </a:solidFill>
                <a:latin typeface="Merriweather Black"/>
                <a:ea typeface="Merriweather Black"/>
                <a:cs typeface="Merriweather Black"/>
                <a:sym typeface="Merriweather Black"/>
              </a:rPr>
              <a:t>I’ve </a:t>
            </a:r>
            <a:r>
              <a:rPr i="1" lang="en-US" sz="3600" strike="noStrike">
                <a:solidFill>
                  <a:srgbClr val="FFFFFF"/>
                </a:solidFill>
                <a:latin typeface="Merriweather Black"/>
                <a:ea typeface="Merriweather Black"/>
                <a:cs typeface="Merriweather Black"/>
                <a:sym typeface="Merriweather Black"/>
              </a:rPr>
              <a:t>been deeply missing it since moving to C#. StreamReader is exactly what I was hoping existed, I just never found anyone mentioning it when I’ve needed the functionality in the past.</a:t>
            </a:r>
            <a:endParaRPr i="1" sz="3600" strike="noStrike">
              <a:solidFill>
                <a:srgbClr val="FFFFFF"/>
              </a:solidFill>
              <a:latin typeface="Merriweather Black"/>
              <a:ea typeface="Merriweather Black"/>
              <a:cs typeface="Merriweather Black"/>
              <a:sym typeface="Merriweather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Google Shape;161;g7771ae73a1_0_0"/>
          <p:cNvPicPr preferRelativeResize="0"/>
          <p:nvPr/>
        </p:nvPicPr>
        <p:blipFill>
          <a:blip r:embed="rId3">
            <a:alphaModFix/>
          </a:blip>
          <a:stretch>
            <a:fillRect/>
          </a:stretch>
        </p:blipFill>
        <p:spPr>
          <a:xfrm>
            <a:off x="152400" y="152400"/>
            <a:ext cx="11650133" cy="6553200"/>
          </a:xfrm>
          <a:prstGeom prst="rect">
            <a:avLst/>
          </a:prstGeom>
          <a:noFill/>
          <a:ln>
            <a:noFill/>
          </a:ln>
        </p:spPr>
      </p:pic>
      <p:pic>
        <p:nvPicPr>
          <p:cNvPr id="162" name="Google Shape;162;g7771ae73a1_0_0"/>
          <p:cNvPicPr preferRelativeResize="0"/>
          <p:nvPr/>
        </p:nvPicPr>
        <p:blipFill>
          <a:blip r:embed="rId4">
            <a:alphaModFix/>
          </a:blip>
          <a:stretch>
            <a:fillRect/>
          </a:stretch>
        </p:blipFill>
        <p:spPr>
          <a:xfrm>
            <a:off x="1291163" y="2596938"/>
            <a:ext cx="9372600" cy="3705225"/>
          </a:xfrm>
          <a:prstGeom prst="rect">
            <a:avLst/>
          </a:prstGeom>
          <a:noFill/>
          <a:ln>
            <a:noFill/>
          </a:ln>
        </p:spPr>
      </p:pic>
      <p:sp>
        <p:nvSpPr>
          <p:cNvPr id="163" name="Google Shape;163;g7771ae73a1_0_0"/>
          <p:cNvSpPr txBox="1"/>
          <p:nvPr/>
        </p:nvSpPr>
        <p:spPr>
          <a:xfrm>
            <a:off x="367400" y="326575"/>
            <a:ext cx="11266800" cy="20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000">
                <a:solidFill>
                  <a:srgbClr val="FFFFFF"/>
                </a:solidFill>
                <a:latin typeface="Merriweather Black"/>
                <a:ea typeface="Merriweather Black"/>
                <a:cs typeface="Merriweather Black"/>
                <a:sym typeface="Merriweather Black"/>
              </a:rPr>
              <a:t>I also wrote a C++ console application to speed up song charting. It takes *.csv output from Excel, Google Sheets, or any other program that supports *.csv output and formats it in a way that allow the loadChart() method I wrote for my engine to load it. This is mostly helpful because every note spawn is tied to it’s final beat position in the song, so copying chunks of notes that repeat requires adding a constant to every float value by hand. Spreadsheet applications support column arithmetic, which makes this far less tedious</a:t>
            </a:r>
            <a:endParaRPr i="1" sz="2000">
              <a:solidFill>
                <a:srgbClr val="FFFFFF"/>
              </a:solidFill>
              <a:latin typeface="Merriweather Black"/>
              <a:ea typeface="Merriweather Black"/>
              <a:cs typeface="Merriweather Black"/>
              <a:sym typeface="Merriweather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g80254cfbb2_0_0"/>
          <p:cNvPicPr preferRelativeResize="0"/>
          <p:nvPr/>
        </p:nvPicPr>
        <p:blipFill>
          <a:blip r:embed="rId3">
            <a:alphaModFix/>
          </a:blip>
          <a:stretch>
            <a:fillRect/>
          </a:stretch>
        </p:blipFill>
        <p:spPr>
          <a:xfrm>
            <a:off x="152400" y="152400"/>
            <a:ext cx="11650133" cy="6553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2019-12-03T22:56:15Z</dcterms:created>
  <dc:creator>acarter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6</vt:i4>
  </property>
</Properties>
</file>